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sldIdLst>
    <p:sldId id="256" r:id="rId2"/>
    <p:sldId id="261" r:id="rId3"/>
    <p:sldId id="262" r:id="rId4"/>
    <p:sldId id="265" r:id="rId5"/>
    <p:sldId id="268" r:id="rId6"/>
    <p:sldId id="269" r:id="rId7"/>
    <p:sldId id="270" r:id="rId8"/>
    <p:sldId id="271" r:id="rId9"/>
    <p:sldId id="263" r:id="rId10"/>
    <p:sldId id="266" r:id="rId11"/>
    <p:sldId id="267" r:id="rId12"/>
    <p:sldId id="272" r:id="rId13"/>
    <p:sldId id="273" r:id="rId14"/>
    <p:sldId id="274" r:id="rId15"/>
    <p:sldId id="26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27201" y="1794934"/>
            <a:ext cx="5723468" cy="300221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Актуальные вопросы аттестации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педагогических кадров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647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План аттестации на 2016 год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3328" y="2132856"/>
            <a:ext cx="6552728" cy="3646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3924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Доля педагогических работников, имеющих высшую и первую </a:t>
            </a:r>
            <a:r>
              <a:rPr lang="ru-RU" sz="2000" b="1" dirty="0" err="1">
                <a:solidFill>
                  <a:srgbClr val="002060"/>
                </a:solidFill>
              </a:rPr>
              <a:t>кв.категорию</a:t>
            </a:r>
            <a:r>
              <a:rPr lang="ru-RU" sz="2000" b="1" dirty="0">
                <a:solidFill>
                  <a:srgbClr val="002060"/>
                </a:solidFill>
              </a:rPr>
              <a:t>,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к общей численности педагогических работников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7056784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93185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548681"/>
            <a:ext cx="6965245" cy="576064"/>
          </a:xfrm>
        </p:spPr>
        <p:txBody>
          <a:bodyPr>
            <a:normAutofit fontScale="90000"/>
          </a:bodyPr>
          <a:lstStyle/>
          <a:p>
            <a:r>
              <a:rPr lang="ru-RU" dirty="0" err="1">
                <a:solidFill>
                  <a:srgbClr val="FF0000"/>
                </a:solidFill>
              </a:rPr>
              <a:t>П</a:t>
            </a:r>
            <a:r>
              <a:rPr lang="ru-RU" dirty="0" err="1" smtClean="0">
                <a:solidFill>
                  <a:srgbClr val="FF0000"/>
                </a:solidFill>
              </a:rPr>
              <a:t>роблеммы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96752"/>
            <a:ext cx="7704856" cy="4824536"/>
          </a:xfrm>
        </p:spPr>
        <p:txBody>
          <a:bodyPr>
            <a:noAutofit/>
          </a:bodyPr>
          <a:lstStyle/>
          <a:p>
            <a:r>
              <a:rPr lang="ru-RU" sz="1800" dirty="0"/>
              <a:t>неумение объективно оценить свой профессиональный уровень, выявить достижения и затруднения; </a:t>
            </a:r>
          </a:p>
          <a:p>
            <a:r>
              <a:rPr lang="ru-RU" sz="1800" dirty="0"/>
              <a:t>недостаточная компетентность в области планирования профессионального развития как на длительный срок, так и на более короткий временной период (например, </a:t>
            </a:r>
            <a:r>
              <a:rPr lang="ru-RU" sz="1800" dirty="0" err="1" smtClean="0"/>
              <a:t>межаттестационный</a:t>
            </a:r>
            <a:r>
              <a:rPr lang="ru-RU" sz="1800" dirty="0"/>
              <a:t>); </a:t>
            </a:r>
          </a:p>
          <a:p>
            <a:r>
              <a:rPr lang="ru-RU" sz="1800" dirty="0"/>
              <a:t>недостаточная информированность как в предметной, методической областях, так и в вопросах, касающихся нормативно-правовой базы </a:t>
            </a:r>
            <a:r>
              <a:rPr lang="ru-RU" sz="1800" dirty="0" smtClean="0"/>
              <a:t>аттестации</a:t>
            </a:r>
            <a:r>
              <a:rPr lang="ru-RU" sz="1800" dirty="0"/>
              <a:t>, критериев и показателей оценки профессиональной компетентности; </a:t>
            </a:r>
          </a:p>
          <a:p>
            <a:r>
              <a:rPr lang="ru-RU" sz="1800" dirty="0"/>
              <a:t>неумение грамотно систематизировать, обобщать и представлять свои достижения. </a:t>
            </a:r>
          </a:p>
          <a:p>
            <a:r>
              <a:rPr lang="ru-RU" sz="1800" dirty="0"/>
              <a:t>отсутствие плана сопровождения профессиональной деятельности педагога в </a:t>
            </a:r>
            <a:r>
              <a:rPr lang="ru-RU" sz="1800" dirty="0" err="1"/>
              <a:t>межаттестационный</a:t>
            </a:r>
            <a:r>
              <a:rPr lang="ru-RU" sz="1800" dirty="0"/>
              <a:t> период.</a:t>
            </a:r>
          </a:p>
          <a:p>
            <a:r>
              <a:rPr lang="ru-RU" sz="1800" dirty="0"/>
              <a:t>низкий уровень информационно-коммуникационной компетенции педагога, что приводит к затруднению при подготовке аттестационных материалов и т.д.</a:t>
            </a:r>
          </a:p>
          <a:p>
            <a:endParaRPr lang="ru-RU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84260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548680"/>
            <a:ext cx="6965245" cy="1471387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При оформлении документов были выявлены следующие ошибки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772816"/>
            <a:ext cx="7272808" cy="4320479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педагог </a:t>
            </a:r>
            <a:r>
              <a:rPr lang="ru-RU" dirty="0"/>
              <a:t>перечисляет виды деятельности за </a:t>
            </a:r>
            <a:r>
              <a:rPr lang="ru-RU" dirty="0" err="1"/>
              <a:t>межаттестационный</a:t>
            </a:r>
            <a:r>
              <a:rPr lang="ru-RU" dirty="0"/>
              <a:t> период, не определяя проблему, которую необходимо решить;</a:t>
            </a:r>
          </a:p>
          <a:p>
            <a:r>
              <a:rPr lang="ru-RU" dirty="0"/>
              <a:t>избыток информации, которая никак не отражается на оценке, упуская при этом использование технологий и методов, которые повлияли на конечный результат;</a:t>
            </a:r>
          </a:p>
          <a:p>
            <a:r>
              <a:rPr lang="ru-RU" dirty="0"/>
              <a:t>педагог не указывает трудности, с которыми сталкивается в своей профессиональной деятельности;</a:t>
            </a:r>
          </a:p>
          <a:p>
            <a:r>
              <a:rPr lang="ru-RU" dirty="0"/>
              <a:t>неграмотное формулирование целей педагогических технологий и описание алгоритма их использования; </a:t>
            </a:r>
          </a:p>
          <a:p>
            <a:r>
              <a:rPr lang="ru-RU" dirty="0"/>
              <a:t>предоставление документов, отражающих результативность обучающихся, образовательной организации, но не подтверждающих участие педагогического работника в их подготовке;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3181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412776"/>
            <a:ext cx="7344816" cy="4680520"/>
          </a:xfrm>
        </p:spPr>
        <p:txBody>
          <a:bodyPr>
            <a:normAutofit/>
          </a:bodyPr>
          <a:lstStyle/>
          <a:p>
            <a:r>
              <a:rPr lang="ru-RU" dirty="0"/>
              <a:t>аттестация является одним из важнейших способов оценки уровня профессионализма, повышения квалификации и саморазвития.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/>
              <a:t>ответственном лице, за прохождение процедуры аттестации педагогов лежит ответственность за сопровождение профессионального совершенствования педагогов в </a:t>
            </a:r>
            <a:r>
              <a:rPr lang="ru-RU" dirty="0" err="1"/>
              <a:t>межаттестационный</a:t>
            </a:r>
            <a:r>
              <a:rPr lang="ru-RU" dirty="0"/>
              <a:t> период. Педагог не должен быть предоставлен сам себе во время аттестации, он должен чувствовать поддержку. </a:t>
            </a:r>
          </a:p>
        </p:txBody>
      </p:sp>
    </p:spTree>
    <p:extLst>
      <p:ext uri="{BB962C8B-B14F-4D97-AF65-F5344CB8AC3E}">
        <p14:creationId xmlns:p14="http://schemas.microsoft.com/office/powerpoint/2010/main" xmlns="" val="32509122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 деле обучения и воспитания, во всем школьном деле ничего нельзя улучшить, минуя голову учителя. Если же степень ясности невелика и в голове учителя, то в голове ученика будет совершенный мрак». </a:t>
            </a:r>
            <a:endParaRPr lang="ru-RU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(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К.Д. Ушинский)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629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Стратегия развития системы образования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Основная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Стратегии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—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доступности качественного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образования, соответствующего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требованиям инновационного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развития экономики, современным потребностям общества и каждого гражданина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42279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119257"/>
            <a:ext cx="7344816" cy="3603812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Основным условием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повышения качества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образования  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является высокий уровень профессиональной компетентности педагогических кадров.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Ключевой фигурой современной школы является учитель, и качество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образования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не может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быть выше качества работающих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этой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среде учителей.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(ФГОС)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316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556792"/>
            <a:ext cx="6912768" cy="4464495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 целью повышения качества образования через профессиональный рост педагогических работников государство разрабатывает новые стратегии: «Будущее»-«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Килэчэк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ее подпрограмма «Наш новый учитель», Национальная образовательная инициатива «Наша новая школа».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Одним из средств реализации новых направлений является аттестация педагогических кадров, задача которой – стимулирование роста профессионализма и продуктивности педагогического труда.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6726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980729"/>
            <a:ext cx="6965245" cy="792088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rgbClr val="FF0000"/>
                </a:solidFill>
              </a:rPr>
              <a:t>А</a:t>
            </a:r>
            <a:r>
              <a:rPr lang="ru-RU" sz="2700" dirty="0" smtClean="0">
                <a:solidFill>
                  <a:srgbClr val="FF0000"/>
                </a:solidFill>
              </a:rPr>
              <a:t>ттестация </a:t>
            </a:r>
            <a:r>
              <a:rPr lang="ru-RU" sz="2700" dirty="0">
                <a:solidFill>
                  <a:srgbClr val="FF0000"/>
                </a:solidFill>
              </a:rPr>
              <a:t>педагогических работников – это комплексная оценка уровня квалификации, педагогического профессионализма и </a:t>
            </a:r>
            <a:r>
              <a:rPr lang="ru-RU" sz="2700" dirty="0" smtClean="0">
                <a:solidFill>
                  <a:srgbClr val="FF0000"/>
                </a:solidFill>
              </a:rPr>
              <a:t>продуктивности </a:t>
            </a:r>
            <a:r>
              <a:rPr lang="ru-RU" sz="2700" dirty="0">
                <a:solidFill>
                  <a:srgbClr val="FF0000"/>
                </a:solidFill>
              </a:rPr>
              <a:t>деятельности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492895"/>
            <a:ext cx="7200800" cy="3230173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Создание условий для проведения аттестации педагогических работников – одно из важных направлений деятельности заместителя  директора по УВР. Ведь  именно  аттестация дает возможность стимулировать непрерывный рост уровня профессиональной компетентности педагогов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Основная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межаттестационного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периода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организация научно-методической сопровождения и поддержки педагога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повышении уровня его профессиональной компетентности, разработке и продвижении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профессионального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развития.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8107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FF0000"/>
                </a:solidFill>
              </a:rPr>
              <a:t>Методическое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100" dirty="0" smtClean="0">
                <a:solidFill>
                  <a:srgbClr val="FF0000"/>
                </a:solidFill>
              </a:rPr>
              <a:t>сопровождение аттестации педагогов</a:t>
            </a:r>
            <a:endParaRPr lang="ru-RU" sz="31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119257"/>
            <a:ext cx="7560840" cy="3603812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знакомство с нормативно-правовой базой аттестации;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знакомство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педагогов с процедурой аттестации;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ознакомление с графиком прохождения аттестации педагогических работников в текущем году;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практические занятия по написанию заявления на аттестацию;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знакомство с критериями оценивания отчета по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самообследованию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решению педагогических заданий</a:t>
            </a:r>
            <a:r>
              <a:rPr lang="ru-RU" dirty="0"/>
              <a:t>;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70603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451177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Организационно-методическое сопровождение аттестации педагогических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работников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628800"/>
            <a:ext cx="7344816" cy="4094269"/>
          </a:xfrm>
        </p:spPr>
        <p:txBody>
          <a:bodyPr>
            <a:normAutofit fontScale="40000" lnSpcReduction="20000"/>
          </a:bodyPr>
          <a:lstStyle/>
          <a:p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организацию курсовой переподготовки;</a:t>
            </a:r>
          </a:p>
          <a:p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оказание помощи в сборе и оформление документов, необходимых педагогу для аттестации;</a:t>
            </a:r>
          </a:p>
          <a:p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оказание помощи в написании заявления в аттестационную комиссию;</a:t>
            </a:r>
          </a:p>
          <a:p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оказание помощи при комплектовании пакета аттестационной документации;</a:t>
            </a:r>
          </a:p>
          <a:p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оказание помощи в оформлении документации (грамотное, содержательное изложение материала);</a:t>
            </a: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информирование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об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аттестующихся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педагогах  МКУ «Отдел образования Алексеевского муниципального района РТ».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8281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Учебно-методическое сопровождение аттестации педагогических работников</a:t>
            </a:r>
            <a:r>
              <a:rPr lang="ru-RU" sz="3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проведение семинара-практикума «Подготовка и оформление документации к аттестации»;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обобщение опыта работы;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распространение передового педагогического опыта;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обучение и развитие педагогических кадров, управление повышением их квалификации;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подготовка методического обеспечения для осуществления образовательного процесса;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знакомство с новинками методической литературы</a:t>
            </a:r>
            <a:r>
              <a:rPr lang="ru-RU" dirty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11315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Критерии качества </a:t>
            </a:r>
            <a: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преподавательского </a:t>
            </a:r>
            <a: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состава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уровень образования педагогов,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компетентности — знания и опыт в определенной области науки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практики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повышение квалификации,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научно – исследовательскую активность,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владение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использование в работе новых педагогических технологий,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участие в конкурсе профессионального мастерства,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способность устанавливать контакты с внешней и внутренней средой;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известность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подготовка учащихся 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предметным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олимпиадам.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7192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239</TotalTime>
  <Words>716</Words>
  <Application>Microsoft Office PowerPoint</Application>
  <PresentationFormat>Экран (4:3)</PresentationFormat>
  <Paragraphs>60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Кнопка</vt:lpstr>
      <vt:lpstr>Актуальные вопросы аттестации педагогических кадров</vt:lpstr>
      <vt:lpstr> Стратегия развития системы образования </vt:lpstr>
      <vt:lpstr>Слайд 3</vt:lpstr>
      <vt:lpstr>Слайд 4</vt:lpstr>
      <vt:lpstr>Аттестация педагогических работников – это комплексная оценка уровня квалификации, педагогического профессионализма и продуктивности деятельности.</vt:lpstr>
      <vt:lpstr>Методическое сопровождение аттестации педагогов</vt:lpstr>
      <vt:lpstr>Организационно-методическое сопровождение аттестации педагогических работников</vt:lpstr>
      <vt:lpstr>Учебно-методическое сопровождение аттестации педагогических работников, </vt:lpstr>
      <vt:lpstr>Критерии качества преподавательского состава:</vt:lpstr>
      <vt:lpstr>План аттестации на 2016 год</vt:lpstr>
      <vt:lpstr>Доля педагогических работников, имеющих высшую и первую кв.категорию, к общей численности педагогических работников</vt:lpstr>
      <vt:lpstr>Проблеммы</vt:lpstr>
      <vt:lpstr>При оформлении документов были выявлены следующие ошибки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задачи аттестации педагогических кадров</dc:title>
  <dc:creator>Comp</dc:creator>
  <cp:lastModifiedBy>Comp</cp:lastModifiedBy>
  <cp:revision>19</cp:revision>
  <dcterms:modified xsi:type="dcterms:W3CDTF">2016-05-30T12:10:36Z</dcterms:modified>
</cp:coreProperties>
</file>